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8"/>
  </p:notesMasterIdLst>
  <p:sldIdLst>
    <p:sldId id="258" r:id="rId2"/>
    <p:sldId id="275" r:id="rId3"/>
    <p:sldId id="256" r:id="rId4"/>
    <p:sldId id="259" r:id="rId5"/>
    <p:sldId id="260" r:id="rId6"/>
    <p:sldId id="262" r:id="rId7"/>
    <p:sldId id="263" r:id="rId8"/>
    <p:sldId id="264" r:id="rId9"/>
    <p:sldId id="278" r:id="rId10"/>
    <p:sldId id="270" r:id="rId11"/>
    <p:sldId id="271" r:id="rId12"/>
    <p:sldId id="272" r:id="rId13"/>
    <p:sldId id="276" r:id="rId14"/>
    <p:sldId id="279" r:id="rId15"/>
    <p:sldId id="284" r:id="rId16"/>
    <p:sldId id="268" r:id="rId17"/>
    <p:sldId id="269" r:id="rId18"/>
    <p:sldId id="266" r:id="rId19"/>
    <p:sldId id="267" r:id="rId20"/>
    <p:sldId id="273" r:id="rId21"/>
    <p:sldId id="274" r:id="rId22"/>
    <p:sldId id="280" r:id="rId23"/>
    <p:sldId id="277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68"/>
    <p:restoredTop sz="94649"/>
  </p:normalViewPr>
  <p:slideViewPr>
    <p:cSldViewPr snapToGrid="0" snapToObjects="1">
      <p:cViewPr>
        <p:scale>
          <a:sx n="57" d="100"/>
          <a:sy n="57" d="100"/>
        </p:scale>
        <p:origin x="408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742AC-F5ED-1542-88AA-7FD8FED1C1A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E022E-3034-B749-BB3A-B82092D37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3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DF48A90-F236-3B4A-BB31-737523766009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328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22C8B-91C9-A544-899A-AF181455A1C9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36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22C8B-91C9-A544-899A-AF181455A1C9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8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1"/>
            <a:ext cx="12192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g"/><Relationship Id="rId1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0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8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/>
          <p:cNvSpPr txBox="1">
            <a:spLocks noChangeArrowheads="1"/>
          </p:cNvSpPr>
          <p:nvPr/>
        </p:nvSpPr>
        <p:spPr bwMode="auto">
          <a:xfrm>
            <a:off x="3493664" y="5684986"/>
            <a:ext cx="472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What’s he doing?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31" y="595650"/>
            <a:ext cx="6470465" cy="4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28" y="1415381"/>
            <a:ext cx="8423404" cy="4051300"/>
          </a:xfr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2926357" y="580031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Using t-</a:t>
            </a:r>
            <a:r>
              <a:rPr lang="en-US" sz="3200" dirty="0" err="1"/>
              <a:t>nse</a:t>
            </a:r>
            <a:r>
              <a:rPr lang="en-US" sz="3200" dirty="0"/>
              <a:t> for </a:t>
            </a:r>
            <a:r>
              <a:rPr lang="en-US" sz="3200" dirty="0" smtClean="0"/>
              <a:t>clustering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96171" y="6194647"/>
            <a:ext cx="10058400" cy="40507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t-</a:t>
            </a:r>
            <a:r>
              <a:rPr lang="en-US" sz="3200" dirty="0" err="1" smtClean="0"/>
              <a:t>nse</a:t>
            </a:r>
            <a:r>
              <a:rPr lang="en-US" sz="3200" dirty="0" smtClean="0"/>
              <a:t> with labels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7" y="1067910"/>
            <a:ext cx="7148943" cy="50342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</a:t>
            </a:r>
            <a:r>
              <a:rPr lang="en-US" altLang="zh-CN" dirty="0" smtClean="0"/>
              <a:t>SELECTION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 Gradient Boosting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5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63347" y="2532994"/>
            <a:ext cx="3255816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Gradient boosting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Classifier chain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Random forest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6" y="1157012"/>
            <a:ext cx="7454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Classifier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4" y="1609344"/>
            <a:ext cx="6423892" cy="4413504"/>
          </a:xfr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7821727" y="3483970"/>
            <a:ext cx="325581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smtClean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41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46536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455" y="0"/>
            <a:ext cx="11951208" cy="6651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07" y="6009547"/>
            <a:ext cx="704436" cy="526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98" y="6009547"/>
            <a:ext cx="733219" cy="547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25" y="5995693"/>
            <a:ext cx="720436" cy="540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88" y="6009547"/>
            <a:ext cx="704436" cy="526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61" y="5995693"/>
            <a:ext cx="722972" cy="540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70" y="6009547"/>
            <a:ext cx="704435" cy="526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19" y="6006221"/>
            <a:ext cx="704748" cy="526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98" y="6009547"/>
            <a:ext cx="686212" cy="512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95" y="5987846"/>
            <a:ext cx="715248" cy="5345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" y="845106"/>
            <a:ext cx="1997445" cy="14928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30" y="125399"/>
            <a:ext cx="2083440" cy="1557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24" y="968257"/>
            <a:ext cx="2083440" cy="15570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84" y="151816"/>
            <a:ext cx="2076130" cy="15570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55" y="1446834"/>
            <a:ext cx="1879421" cy="14046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9" y="3557016"/>
            <a:ext cx="2413000" cy="1803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19" y="2795144"/>
            <a:ext cx="2139329" cy="15988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56" y="3645264"/>
            <a:ext cx="2127459" cy="1589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84" y="2833166"/>
            <a:ext cx="2189688" cy="16365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70" y="3744419"/>
            <a:ext cx="1896906" cy="14176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90" y="6017338"/>
            <a:ext cx="739451" cy="5526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80350" y="6572074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Phone right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410574" y="6578170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Text left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440798" y="6565978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Phone left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580750" y="6553786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Radio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519534" y="6541594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Drinking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8403454" y="6547690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Reach behind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9817726" y="6553786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Hair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10774798" y="6559882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Talk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289166" y="6559882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Text right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106542" y="6565978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Safe driving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148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326 0.682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341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3 -0.00856 L -0.06355 0.7844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396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00926 L -0.18125 0.661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9" y="3354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394 L -0.2806 0.776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9" y="390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5 0.00024 L -0.38151 0.6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300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99 -0.00949 L 0.45651 0.264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8" y="13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6 -0.00532 L 0.34401 0.39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1" y="1979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456 L 0.24271 0.2671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1562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093 L 0.13932 0.382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191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186 L 0.03945 0.262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321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91" y="1609344"/>
            <a:ext cx="50546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61969"/>
              </p:ext>
            </p:extLst>
          </p:nvPr>
        </p:nvGraphicFramePr>
        <p:xfrm>
          <a:off x="6807201" y="5112328"/>
          <a:ext cx="4487861" cy="1011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852"/>
                <a:gridCol w="3113009"/>
              </a:tblGrid>
              <a:tr h="33709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Classification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3370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C8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hair and makeup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3370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C0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safe driving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1" y="1379673"/>
            <a:ext cx="4487861" cy="336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9" y="1488500"/>
            <a:ext cx="5400675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urved Connector 8"/>
          <p:cNvCxnSpPr/>
          <p:nvPr/>
        </p:nvCxnSpPr>
        <p:spPr>
          <a:xfrm flipV="1">
            <a:off x="3870326" y="2880738"/>
            <a:ext cx="2682875" cy="13319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39" y="1898072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0" y="1609344"/>
            <a:ext cx="4568389" cy="342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39958"/>
              </p:ext>
            </p:extLst>
          </p:nvPr>
        </p:nvGraphicFramePr>
        <p:xfrm>
          <a:off x="6584515" y="5252457"/>
          <a:ext cx="4568389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22"/>
                <a:gridCol w="316886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Classification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C5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the radio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C9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talking to passenger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297"/>
            <a:ext cx="5950288" cy="4707727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>
            <a:off x="2424545" y="2923310"/>
            <a:ext cx="3976255" cy="124690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58292" y="2854040"/>
            <a:ext cx="69273" cy="692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68" y="931334"/>
            <a:ext cx="7818966" cy="519993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8484">
            <a:off x="8442003" y="646662"/>
            <a:ext cx="2250660" cy="15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Defective point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84" y="1058331"/>
            <a:ext cx="8840355" cy="56799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24802" y="3157292"/>
            <a:ext cx="346364" cy="31865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8" y="1607121"/>
            <a:ext cx="4765965" cy="3574474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3937770" y="3235030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10800000">
            <a:off x="6121315" y="3235029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8252668">
            <a:off x="5951155" y="2388361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3696527">
            <a:off x="5873080" y="4118439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9052678">
            <a:off x="4216364" y="4098717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2498763">
            <a:off x="4239599" y="2411920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26" y="2999405"/>
            <a:ext cx="877453" cy="658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85" y="2367239"/>
            <a:ext cx="2196825" cy="16476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2617" y="366934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Phone left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60" y="81293"/>
            <a:ext cx="2240931" cy="16806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60435" y="1056223"/>
            <a:ext cx="966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Reach behind</a:t>
            </a:r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66" y="149348"/>
            <a:ext cx="2258913" cy="15898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02695" y="1433223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Operating radio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2" y="2344122"/>
            <a:ext cx="2197036" cy="16477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888158" y="3657495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 left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65" y="4917400"/>
            <a:ext cx="2271535" cy="170365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039776" y="6308004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Drinking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66" y="4962404"/>
            <a:ext cx="2196826" cy="16476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90079" y="613890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 right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/>
      <p:bldP spid="24" grpId="0"/>
      <p:bldP spid="26" grpId="0"/>
      <p:bldP spid="28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57" y="2120900"/>
            <a:ext cx="7214836" cy="4051300"/>
          </a:xfr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716280" y="160934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Driver Detection is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1609344"/>
            <a:ext cx="6018146" cy="4347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87" y="1513332"/>
            <a:ext cx="5334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81" y="1167384"/>
            <a:ext cx="9125528" cy="51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8502" y="2011021"/>
            <a:ext cx="5287873" cy="396590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76151"/>
              </p:ext>
            </p:extLst>
          </p:nvPr>
        </p:nvGraphicFramePr>
        <p:xfrm>
          <a:off x="8032993" y="1350036"/>
          <a:ext cx="3598175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298"/>
                <a:gridCol w="249587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Probability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</a:t>
                      </a:r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8501" y="2011020"/>
            <a:ext cx="5287872" cy="396590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336868"/>
              </p:ext>
            </p:extLst>
          </p:nvPr>
        </p:nvGraphicFramePr>
        <p:xfrm>
          <a:off x="8032991" y="1350036"/>
          <a:ext cx="3598175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298"/>
                <a:gridCol w="249587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Probability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</a:t>
                      </a:r>
                      <a:r>
                        <a:rPr lang="en-US" altLang="zh-CN" sz="1400" dirty="0" smtClean="0"/>
                        <a:t>97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</a:t>
                      </a:r>
                      <a:r>
                        <a:rPr lang="en-US" altLang="zh-CN" sz="1400" dirty="0" smtClean="0"/>
                        <a:t>03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95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Thank You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903277"/>
            <a:ext cx="9966960" cy="3035808"/>
          </a:xfrm>
        </p:spPr>
        <p:txBody>
          <a:bodyPr/>
          <a:lstStyle/>
          <a:p>
            <a:r>
              <a:rPr lang="en-US" sz="7200" b="1" kern="0" dirty="0"/>
              <a:t>Distracted Driver Detection</a:t>
            </a:r>
            <a:r>
              <a:rPr lang="en-US" altLang="en-US" kern="0" dirty="0">
                <a:ea typeface="ＭＳ Ｐゴシック" charset="-128"/>
              </a:rPr>
              <a:t/>
            </a:r>
            <a:br>
              <a:rPr lang="en-US" altLang="en-US" kern="0" dirty="0">
                <a:ea typeface="ＭＳ Ｐゴシック" charset="-128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4</a:t>
            </a:r>
          </a:p>
          <a:p>
            <a:r>
              <a:rPr lang="en-US" dirty="0" err="1" smtClean="0"/>
              <a:t>Haoyang</a:t>
            </a:r>
            <a:r>
              <a:rPr lang="en-US" dirty="0" smtClean="0"/>
              <a:t> Chen    </a:t>
            </a:r>
            <a:r>
              <a:rPr lang="en-US" dirty="0" err="1" smtClean="0"/>
              <a:t>Jingwei</a:t>
            </a:r>
            <a:r>
              <a:rPr lang="en-US" dirty="0" smtClean="0"/>
              <a:t> Li    </a:t>
            </a:r>
            <a:r>
              <a:rPr lang="en-US" dirty="0" err="1" smtClean="0"/>
              <a:t>Aoyuan</a:t>
            </a:r>
            <a:r>
              <a:rPr lang="en-US" dirty="0" smtClean="0"/>
              <a:t> Liao    Qiner Shi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284" y="1609344"/>
            <a:ext cx="10058400" cy="4620491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Model Performance</a:t>
            </a:r>
          </a:p>
          <a:p>
            <a:r>
              <a:rPr lang="en-US" dirty="0"/>
              <a:t>Feature </a:t>
            </a:r>
            <a:r>
              <a:rPr lang="en-US" dirty="0" smtClean="0"/>
              <a:t>Extraction</a:t>
            </a:r>
          </a:p>
          <a:p>
            <a:r>
              <a:rPr lang="en-US" dirty="0" smtClean="0"/>
              <a:t>Feature Exploration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Selection</a:t>
            </a:r>
          </a:p>
          <a:p>
            <a:r>
              <a:rPr lang="en-US" dirty="0" smtClean="0"/>
              <a:t>Feature Structure</a:t>
            </a:r>
            <a:endParaRPr lang="en-US" dirty="0"/>
          </a:p>
          <a:p>
            <a:r>
              <a:rPr lang="en-US" dirty="0"/>
              <a:t>Prediction Refinement </a:t>
            </a:r>
            <a:r>
              <a:rPr lang="en-US" sz="1400" dirty="0"/>
              <a:t>Using Time Series</a:t>
            </a:r>
            <a:endParaRPr lang="en-US" sz="2400" dirty="0"/>
          </a:p>
          <a:p>
            <a:r>
              <a:rPr lang="en-US" dirty="0" smtClean="0"/>
              <a:t>Defective Point Detection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7"/>
          <p:cNvSpPr txBox="1">
            <a:spLocks noChangeArrowheads="1"/>
          </p:cNvSpPr>
          <p:nvPr/>
        </p:nvSpPr>
        <p:spPr bwMode="auto">
          <a:xfrm>
            <a:off x="637309" y="1613767"/>
            <a:ext cx="5001491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Goal : 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predict the likelihood of what the driver </a:t>
            </a:r>
            <a:r>
              <a:rPr lang="en-US" altLang="en-US" sz="2000" dirty="0" smtClean="0">
                <a:latin typeface="Al Tarikh" charset="-78"/>
                <a:ea typeface="Al Tarikh" charset="-78"/>
                <a:cs typeface="Al Tarikh" charset="-78"/>
              </a:rPr>
              <a:t>is </a:t>
            </a: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doing in each picture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Class: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c0: safe driving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c1: texting – right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c2: talking on the phone – right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c3: texting – left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c4: talking on the phone – left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c5: operating the radio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c6: drinking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c7: reaching behind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c8: hair and makeup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c9: talking to passenger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090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Project DESCRIPTION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765" y="1424421"/>
            <a:ext cx="5656116" cy="424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5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51" y="2237509"/>
            <a:ext cx="10058400" cy="19260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latin typeface="Al Tarikh" charset="-78"/>
                <a:ea typeface="Al Tarikh" charset="-78"/>
                <a:cs typeface="Al Tarikh" charset="-78"/>
              </a:rPr>
              <a:t>Benchmark on </a:t>
            </a:r>
            <a:r>
              <a:rPr lang="en-US" altLang="en-US" dirty="0" err="1" smtClean="0">
                <a:latin typeface="Al Tarikh" charset="-78"/>
                <a:ea typeface="Al Tarikh" charset="-78"/>
                <a:cs typeface="Al Tarikh" charset="-78"/>
              </a:rPr>
              <a:t>Kaggle</a:t>
            </a: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>
              <a:latin typeface="Al Tarikh" charset="-78"/>
              <a:ea typeface="Al Tarikh" charset="-78"/>
              <a:cs typeface="Al Tarikh" charset="-78"/>
            </a:endParaRP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3239" y="1323254"/>
            <a:ext cx="4961466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Loss Function :   Log-Loss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4951" y="4163568"/>
            <a:ext cx="10058400" cy="1926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 smtClean="0">
                <a:latin typeface="Al Tarikh" charset="-78"/>
                <a:ea typeface="Al Tarikh" charset="-78"/>
                <a:cs typeface="Al Tarikh" charset="-78"/>
              </a:rPr>
              <a:t>Our performance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1" y="2916537"/>
            <a:ext cx="10058400" cy="1210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1" y="4871604"/>
            <a:ext cx="10058400" cy="12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9" y="2108393"/>
            <a:ext cx="4523074" cy="448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39" y="1609344"/>
            <a:ext cx="5419725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185332" y="1388531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CAFFE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fEATURE</a:t>
            </a:r>
            <a:r>
              <a:rPr lang="en-US" dirty="0" smtClean="0"/>
              <a:t> </a:t>
            </a:r>
            <a:r>
              <a:rPr lang="en-US" dirty="0" err="1" smtClean="0"/>
              <a:t>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65118" y="1699400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fEATURE</a:t>
            </a:r>
            <a:r>
              <a:rPr lang="en-US" dirty="0" smtClean="0"/>
              <a:t> </a:t>
            </a:r>
            <a:r>
              <a:rPr lang="en-US" dirty="0" err="1" smtClean="0"/>
              <a:t>eXTRACTION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63" y="1399313"/>
            <a:ext cx="4565074" cy="342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1465118" y="2870112"/>
            <a:ext cx="2175161" cy="42879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>
                <a:latin typeface="Al Tarikh" charset="-78"/>
                <a:ea typeface="Al Tarikh" charset="-78"/>
                <a:cs typeface="Al Tarikh" charset="-78"/>
              </a:rPr>
              <a:t>No ideal feature given </a:t>
            </a:r>
            <a:r>
              <a:rPr lang="en-US" altLang="en-US" smtClean="0">
                <a:latin typeface="Al Tarikh" charset="-78"/>
                <a:ea typeface="Al Tarikh" charset="-78"/>
                <a:cs typeface="Al Tarikh" charset="-78"/>
              </a:rPr>
              <a:t>by  </a:t>
            </a:r>
            <a:r>
              <a:rPr lang="en-US" altLang="en-US">
                <a:latin typeface="Al Tarikh" charset="-78"/>
                <a:ea typeface="Al Tarikh" charset="-78"/>
                <a:cs typeface="Al Tarikh" charset="-78"/>
              </a:rPr>
              <a:t>SIFT </a:t>
            </a:r>
          </a:p>
          <a:p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499753" y="5140041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PIXEL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926357" y="580031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Using t-</a:t>
            </a:r>
            <a:r>
              <a:rPr lang="en-US" sz="3200" dirty="0" err="1"/>
              <a:t>nse</a:t>
            </a:r>
            <a:r>
              <a:rPr lang="en-US" sz="3200" dirty="0"/>
              <a:t> for </a:t>
            </a:r>
            <a:r>
              <a:rPr lang="en-US" sz="3200" dirty="0" smtClean="0"/>
              <a:t>clustering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9" y="1283733"/>
            <a:ext cx="7527634" cy="45165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423</TotalTime>
  <Words>248</Words>
  <Application>Microsoft Macintosh PowerPoint</Application>
  <PresentationFormat>Widescreen</PresentationFormat>
  <Paragraphs>126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Abadi MT Condensed Extra Bold</vt:lpstr>
      <vt:lpstr>Al Tarikh</vt:lpstr>
      <vt:lpstr>Calibri</vt:lpstr>
      <vt:lpstr>ＭＳ Ｐゴシック</vt:lpstr>
      <vt:lpstr>Rockwell</vt:lpstr>
      <vt:lpstr>Rockwell Condensed</vt:lpstr>
      <vt:lpstr>Rockwell Extra Bold</vt:lpstr>
      <vt:lpstr>Wingdings</vt:lpstr>
      <vt:lpstr>方正姚体</vt:lpstr>
      <vt:lpstr>Arial</vt:lpstr>
      <vt:lpstr>Wood Type</vt:lpstr>
      <vt:lpstr>PowerPoint Presentation</vt:lpstr>
      <vt:lpstr>PowerPoint Presentation</vt:lpstr>
      <vt:lpstr>Distracted Driver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Qiner Shi</dc:creator>
  <cp:lastModifiedBy>Qiner Shi</cp:lastModifiedBy>
  <cp:revision>33</cp:revision>
  <dcterms:created xsi:type="dcterms:W3CDTF">2016-04-26T02:22:01Z</dcterms:created>
  <dcterms:modified xsi:type="dcterms:W3CDTF">2016-04-27T19:34:50Z</dcterms:modified>
</cp:coreProperties>
</file>